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32"/>
  </p:handoutMasterIdLst>
  <p:sldIdLst>
    <p:sldId id="256" r:id="rId2"/>
    <p:sldId id="257" r:id="rId3"/>
    <p:sldId id="265" r:id="rId4"/>
    <p:sldId id="266" r:id="rId5"/>
    <p:sldId id="277" r:id="rId6"/>
    <p:sldId id="278" r:id="rId7"/>
    <p:sldId id="279" r:id="rId8"/>
    <p:sldId id="280" r:id="rId9"/>
    <p:sldId id="290" r:id="rId10"/>
    <p:sldId id="291" r:id="rId11"/>
    <p:sldId id="292" r:id="rId12"/>
    <p:sldId id="293" r:id="rId13"/>
    <p:sldId id="294" r:id="rId14"/>
    <p:sldId id="295" r:id="rId15"/>
    <p:sldId id="296" r:id="rId16"/>
    <p:sldId id="297" r:id="rId17"/>
    <p:sldId id="299" r:id="rId18"/>
    <p:sldId id="300" r:id="rId19"/>
    <p:sldId id="301" r:id="rId20"/>
    <p:sldId id="302" r:id="rId21"/>
    <p:sldId id="303" r:id="rId22"/>
    <p:sldId id="304" r:id="rId23"/>
    <p:sldId id="305" r:id="rId24"/>
    <p:sldId id="258" r:id="rId25"/>
    <p:sldId id="261" r:id="rId26"/>
    <p:sldId id="262" r:id="rId27"/>
    <p:sldId id="306" r:id="rId28"/>
    <p:sldId id="264" r:id="rId29"/>
    <p:sldId id="263" r:id="rId30"/>
    <p:sldId id="30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03" autoAdjust="0"/>
    <p:restoredTop sz="94660"/>
  </p:normalViewPr>
  <p:slideViewPr>
    <p:cSldViewPr>
      <p:cViewPr varScale="1">
        <p:scale>
          <a:sx n="69" d="100"/>
          <a:sy n="69" d="100"/>
        </p:scale>
        <p:origin x="-139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950BB1B-634E-46A5-A663-E02CB21A52FF}" type="datetimeFigureOut">
              <a:rPr lang="en-US" smtClean="0"/>
              <a:pPr/>
              <a:t>2/15/2012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D3D2839-0AB2-46AA-844A-6688927FCFA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2F84FDD-72E5-4B63-9135-9CD62A339945}" type="datetimeFigureOut">
              <a:rPr lang="en-US" smtClean="0"/>
              <a:pPr/>
              <a:t>2/15/2012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249A95E-7779-4B24-91D8-9C789B16E7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F84FDD-72E5-4B63-9135-9CD62A339945}"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9A95E-7779-4B24-91D8-9C789B16E7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F84FDD-72E5-4B63-9135-9CD62A339945}"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9A95E-7779-4B24-91D8-9C789B16E74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7B8309FC-26A3-4A3C-9B6E-9929D536B2C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49248F94-485D-4338-B7E7-25DBCAF5A0A0}"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43953D3B-FCF3-4AF7-BC96-CF3FF18584A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2F84FDD-72E5-4B63-9135-9CD62A339945}" type="datetimeFigureOut">
              <a:rPr lang="en-US" smtClean="0"/>
              <a:pPr/>
              <a:t>2/15/2012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9249A95E-7779-4B24-91D8-9C789B16E7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2F84FDD-72E5-4B63-9135-9CD62A339945}" type="datetimeFigureOut">
              <a:rPr lang="en-US" smtClean="0"/>
              <a:pPr/>
              <a:t>2/15/2012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9249A95E-7779-4B24-91D8-9C789B16E743}"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2F84FDD-72E5-4B63-9135-9CD62A339945}" type="datetimeFigureOut">
              <a:rPr lang="en-US" smtClean="0"/>
              <a:pPr/>
              <a:t>2/15/2012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9249A95E-7779-4B24-91D8-9C789B16E7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2F84FDD-72E5-4B63-9135-9CD62A339945}" type="datetimeFigureOut">
              <a:rPr lang="en-US" smtClean="0"/>
              <a:pPr/>
              <a:t>2/15/2012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9249A95E-7779-4B24-91D8-9C789B16E7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2F84FDD-72E5-4B63-9135-9CD62A339945}" type="datetimeFigureOut">
              <a:rPr lang="en-US" smtClean="0"/>
              <a:pPr/>
              <a:t>2/15/2012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49A95E-7779-4B24-91D8-9C789B16E7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2F84FDD-72E5-4B63-9135-9CD62A339945}" type="datetimeFigureOut">
              <a:rPr lang="en-US" smtClean="0"/>
              <a:pPr/>
              <a:t>2/15/2012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9249A95E-7779-4B24-91D8-9C789B16E7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2F84FDD-72E5-4B63-9135-9CD62A339945}" type="datetimeFigureOut">
              <a:rPr lang="en-US" smtClean="0"/>
              <a:pPr/>
              <a:t>2/15/2012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9249A95E-7779-4B24-91D8-9C789B16E7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2F84FDD-72E5-4B63-9135-9CD62A339945}" type="datetimeFigureOut">
              <a:rPr lang="en-US" smtClean="0"/>
              <a:pPr/>
              <a:t>2/15/2012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9249A95E-7779-4B24-91D8-9C789B16E7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2F84FDD-72E5-4B63-9135-9CD62A339945}" type="datetimeFigureOut">
              <a:rPr lang="en-US" smtClean="0"/>
              <a:pPr/>
              <a:t>2/15/2012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249A95E-7779-4B24-91D8-9C789B16E74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776288"/>
            <a:ext cx="8062912" cy="2805112"/>
          </a:xfrm>
        </p:spPr>
        <p:txBody>
          <a:bodyPr>
            <a:noAutofit/>
          </a:bodyPr>
          <a:lstStyle/>
          <a:p>
            <a:pPr algn="ctr"/>
            <a:r>
              <a:rPr lang="en-US" sz="4800" dirty="0" smtClean="0"/>
              <a:t>Vocabulary Matters</a:t>
            </a:r>
            <a:endParaRPr lang="en-US" sz="4800" dirty="0"/>
          </a:p>
        </p:txBody>
      </p:sp>
      <p:sp>
        <p:nvSpPr>
          <p:cNvPr id="3" name="Subtitle 2"/>
          <p:cNvSpPr>
            <a:spLocks noGrp="1"/>
          </p:cNvSpPr>
          <p:nvPr>
            <p:ph type="subTitle" idx="1"/>
          </p:nvPr>
        </p:nvSpPr>
        <p:spPr>
          <a:xfrm>
            <a:off x="540544" y="3581400"/>
            <a:ext cx="8062912" cy="2438400"/>
          </a:xfrm>
        </p:spPr>
        <p:txBody>
          <a:bodyPr>
            <a:normAutofit/>
          </a:bodyPr>
          <a:lstStyle/>
          <a:p>
            <a:pPr algn="ctr"/>
            <a:endParaRPr lang="en-US" dirty="0" smtClean="0"/>
          </a:p>
          <a:p>
            <a:pPr algn="ctr"/>
            <a:r>
              <a:rPr lang="en-US" sz="3600" dirty="0" smtClean="0"/>
              <a:t>KCTE/LA 2012</a:t>
            </a:r>
          </a:p>
          <a:p>
            <a:pPr algn="ctr"/>
            <a:r>
              <a:rPr lang="en-US" sz="3600" dirty="0" smtClean="0"/>
              <a:t>Kerry Stephenson</a:t>
            </a:r>
          </a:p>
          <a:p>
            <a:pPr algn="ctr"/>
            <a:r>
              <a:rPr lang="en-US" sz="3600" dirty="0" smtClean="0"/>
              <a:t>February 2012</a:t>
            </a:r>
            <a:endParaRPr lang="en-US"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6600" b="1">
                <a:latin typeface="Chalkboard" charset="0"/>
              </a:rPr>
              <a:t>slurp</a:t>
            </a:r>
            <a:endParaRPr lang="en-US"/>
          </a:p>
        </p:txBody>
      </p:sp>
      <p:sp>
        <p:nvSpPr>
          <p:cNvPr id="8195" name="Rectangle 3"/>
          <p:cNvSpPr>
            <a:spLocks noGrp="1" noChangeArrowheads="1"/>
          </p:cNvSpPr>
          <p:nvPr>
            <p:ph type="body" sz="half" idx="1"/>
          </p:nvPr>
        </p:nvSpPr>
        <p:spPr>
          <a:xfrm>
            <a:off x="381000" y="1981200"/>
            <a:ext cx="4114800" cy="4114800"/>
          </a:xfrm>
        </p:spPr>
        <p:txBody>
          <a:bodyPr>
            <a:normAutofit lnSpcReduction="10000"/>
          </a:bodyPr>
          <a:lstStyle/>
          <a:p>
            <a:pPr>
              <a:lnSpc>
                <a:spcPct val="90000"/>
              </a:lnSpc>
              <a:buFontTx/>
              <a:buNone/>
            </a:pPr>
            <a:r>
              <a:rPr lang="en-US" sz="2800"/>
              <a:t>    </a:t>
            </a:r>
            <a:r>
              <a:rPr lang="en-US" sz="4000"/>
              <a:t>Susie’s puppy loved to go through the drive-through and get a drink to </a:t>
            </a:r>
            <a:r>
              <a:rPr lang="en-US" sz="4000" b="1" i="1"/>
              <a:t>slurp</a:t>
            </a:r>
            <a:r>
              <a:rPr lang="en-US" sz="4000"/>
              <a:t> down along with Susie.</a:t>
            </a:r>
            <a:endParaRPr lang="en-US" sz="2800"/>
          </a:p>
        </p:txBody>
      </p:sp>
      <p:pic>
        <p:nvPicPr>
          <p:cNvPr id="8197" name="Picture 5" descr="slurp-2.jpg                                                    0002D9A4Macintosh HD                   BCBC323F:"/>
          <p:cNvPicPr>
            <a:picLocks noGrp="1" noChangeAspect="1" noChangeArrowheads="1"/>
          </p:cNvPicPr>
          <p:nvPr>
            <p:ph sz="half" idx="2"/>
          </p:nvPr>
        </p:nvPicPr>
        <p:blipFill>
          <a:blip r:embed="rId2" cstate="print"/>
          <a:srcRect/>
          <a:stretch>
            <a:fillRect/>
          </a:stretch>
        </p:blipFill>
        <p:spPr>
          <a:xfrm>
            <a:off x="4648200" y="2090738"/>
            <a:ext cx="4038600" cy="389572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6000" b="1">
                <a:latin typeface="Chalkboard" charset="0"/>
              </a:rPr>
              <a:t>delivering</a:t>
            </a:r>
            <a:endParaRPr lang="en-US"/>
          </a:p>
        </p:txBody>
      </p:sp>
      <p:sp>
        <p:nvSpPr>
          <p:cNvPr id="9220" name="Rectangle 4"/>
          <p:cNvSpPr>
            <a:spLocks noGrp="1" noChangeArrowheads="1"/>
          </p:cNvSpPr>
          <p:nvPr>
            <p:ph type="body" sz="half" idx="2"/>
          </p:nvPr>
        </p:nvSpPr>
        <p:spPr>
          <a:xfrm>
            <a:off x="4800600" y="1981200"/>
            <a:ext cx="4038600" cy="4114800"/>
          </a:xfrm>
        </p:spPr>
        <p:txBody>
          <a:bodyPr>
            <a:normAutofit lnSpcReduction="10000"/>
          </a:bodyPr>
          <a:lstStyle/>
          <a:p>
            <a:pPr>
              <a:buFontTx/>
              <a:buNone/>
            </a:pPr>
            <a:r>
              <a:rPr lang="en-US" sz="4000"/>
              <a:t>   Soldiers took great care in </a:t>
            </a:r>
            <a:r>
              <a:rPr lang="en-US" sz="4000" b="1" i="1"/>
              <a:t>delivering</a:t>
            </a:r>
            <a:r>
              <a:rPr lang="en-US" sz="4000"/>
              <a:t> food and supplies to the troops at war in Iraq.</a:t>
            </a:r>
            <a:endParaRPr lang="en-US" sz="2800"/>
          </a:p>
        </p:txBody>
      </p:sp>
      <p:pic>
        <p:nvPicPr>
          <p:cNvPr id="9221" name="Picture 5" descr="delivering food.jpg                                            0002D9A4Macintosh HD                   BCBC323F:"/>
          <p:cNvPicPr>
            <a:picLocks noGrp="1" noChangeAspect="1" noChangeArrowheads="1"/>
          </p:cNvPicPr>
          <p:nvPr>
            <p:ph sz="half" idx="1"/>
          </p:nvPr>
        </p:nvPicPr>
        <p:blipFill>
          <a:blip r:embed="rId2" cstate="print"/>
          <a:srcRect/>
          <a:stretch>
            <a:fillRect/>
          </a:stretch>
        </p:blipFill>
        <p:spPr>
          <a:xfrm>
            <a:off x="304800" y="2693988"/>
            <a:ext cx="4495800" cy="332581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6600" b="1">
                <a:latin typeface="Chalkboard" charset="0"/>
              </a:rPr>
              <a:t>decency</a:t>
            </a:r>
            <a:endParaRPr lang="en-US"/>
          </a:p>
        </p:txBody>
      </p:sp>
      <p:sp>
        <p:nvSpPr>
          <p:cNvPr id="10243" name="Rectangle 3"/>
          <p:cNvSpPr>
            <a:spLocks noGrp="1" noChangeArrowheads="1"/>
          </p:cNvSpPr>
          <p:nvPr>
            <p:ph type="body" sz="half" idx="1"/>
          </p:nvPr>
        </p:nvSpPr>
        <p:spPr>
          <a:xfrm>
            <a:off x="381000" y="1981200"/>
            <a:ext cx="3962400" cy="4114800"/>
          </a:xfrm>
        </p:spPr>
        <p:txBody>
          <a:bodyPr>
            <a:normAutofit lnSpcReduction="10000"/>
          </a:bodyPr>
          <a:lstStyle/>
          <a:p>
            <a:pPr>
              <a:lnSpc>
                <a:spcPct val="90000"/>
              </a:lnSpc>
              <a:buFontTx/>
              <a:buNone/>
            </a:pPr>
            <a:r>
              <a:rPr lang="en-US" sz="2800"/>
              <a:t>   </a:t>
            </a:r>
            <a:r>
              <a:rPr lang="en-US" sz="3600"/>
              <a:t>One of the practices of showing </a:t>
            </a:r>
            <a:r>
              <a:rPr lang="en-US" sz="3600" b="1" i="1"/>
              <a:t>decency </a:t>
            </a:r>
            <a:r>
              <a:rPr lang="en-US" sz="3600"/>
              <a:t>when a team looses is to congratulate the winners by shaking hands.</a:t>
            </a:r>
          </a:p>
        </p:txBody>
      </p:sp>
      <p:pic>
        <p:nvPicPr>
          <p:cNvPr id="10245" name="Picture 5" descr="decency hands.jpg                                              0002D9A4Macintosh HD                   BCBC323F:"/>
          <p:cNvPicPr>
            <a:picLocks noGrp="1" noChangeAspect="1" noChangeArrowheads="1"/>
          </p:cNvPicPr>
          <p:nvPr>
            <p:ph sz="half" idx="2"/>
          </p:nvPr>
        </p:nvPicPr>
        <p:blipFill>
          <a:blip r:embed="rId2" cstate="print"/>
          <a:srcRect/>
          <a:stretch>
            <a:fillRect/>
          </a:stretch>
        </p:blipFill>
        <p:spPr>
          <a:xfrm>
            <a:off x="4572000" y="2667000"/>
            <a:ext cx="4267200" cy="31242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6000" b="1">
                <a:latin typeface="Chalkboard" charset="0"/>
              </a:rPr>
              <a:t>sympathy</a:t>
            </a:r>
            <a:endParaRPr lang="en-US"/>
          </a:p>
        </p:txBody>
      </p:sp>
      <p:sp>
        <p:nvSpPr>
          <p:cNvPr id="12292" name="Rectangle 4"/>
          <p:cNvSpPr>
            <a:spLocks noGrp="1" noChangeArrowheads="1"/>
          </p:cNvSpPr>
          <p:nvPr>
            <p:ph type="body" sz="half" idx="2"/>
          </p:nvPr>
        </p:nvSpPr>
        <p:spPr>
          <a:xfrm>
            <a:off x="4419600" y="1752600"/>
            <a:ext cx="4343400" cy="4343400"/>
          </a:xfrm>
        </p:spPr>
        <p:txBody>
          <a:bodyPr>
            <a:normAutofit fontScale="92500"/>
          </a:bodyPr>
          <a:lstStyle/>
          <a:p>
            <a:pPr>
              <a:lnSpc>
                <a:spcPct val="90000"/>
              </a:lnSpc>
              <a:buFontTx/>
              <a:buNone/>
            </a:pPr>
            <a:r>
              <a:rPr lang="en-US" sz="2400"/>
              <a:t>   </a:t>
            </a:r>
            <a:r>
              <a:rPr lang="en-US" sz="3600"/>
              <a:t>The wise dog knew that the little girl was upset so he showed her </a:t>
            </a:r>
            <a:r>
              <a:rPr lang="en-US" sz="3600" b="1" i="1"/>
              <a:t>sympathy</a:t>
            </a:r>
            <a:r>
              <a:rPr lang="en-US" sz="3600"/>
              <a:t> the only way he knew how by nuzzling up next to her.</a:t>
            </a:r>
          </a:p>
        </p:txBody>
      </p:sp>
      <p:pic>
        <p:nvPicPr>
          <p:cNvPr id="12293" name="Picture 5" descr="sympathy.jpg                                                   0002D9A4Macintosh HD                   BCBC323F:"/>
          <p:cNvPicPr>
            <a:picLocks noGrp="1" noChangeAspect="1" noChangeArrowheads="1"/>
          </p:cNvPicPr>
          <p:nvPr>
            <p:ph sz="half" idx="1"/>
          </p:nvPr>
        </p:nvPicPr>
        <p:blipFill>
          <a:blip r:embed="rId2" cstate="print"/>
          <a:srcRect/>
          <a:stretch>
            <a:fillRect/>
          </a:stretch>
        </p:blipFill>
        <p:spPr>
          <a:xfrm>
            <a:off x="457200" y="2362200"/>
            <a:ext cx="3810000" cy="3429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609600"/>
            <a:ext cx="7620000" cy="6248400"/>
          </a:xfrm>
        </p:spPr>
        <p:txBody>
          <a:bodyPr>
            <a:normAutofit fontScale="90000"/>
          </a:bodyPr>
          <a:lstStyle/>
          <a:p>
            <a:r>
              <a:rPr lang="en-US" b="1"/>
              <a:t>Think you know all of your vocabulary now?  Let’s find out.  Number your paper again from 1 to 8.  Look at each of these pictures and write the vocabulary word that you think best describes the picture.</a:t>
            </a:r>
            <a:r>
              <a:rPr lang="en-US"/>
              <a:t/>
            </a:r>
            <a:br>
              <a:rPr lang="en-US"/>
            </a:br>
            <a:r>
              <a:rPr lang="en-US"/>
              <a:t/>
            </a:r>
            <a:br>
              <a:rPr lang="en-US"/>
            </a:b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descr=" slurp.jpg                                                      0002D9A4Macintosh HD                   BCBC323F:"/>
          <p:cNvPicPr>
            <a:picLocks noGrp="1" noChangeAspect="1" noChangeArrowheads="1"/>
          </p:cNvPicPr>
          <p:nvPr>
            <p:ph/>
          </p:nvPr>
        </p:nvPicPr>
        <p:blipFill>
          <a:blip r:embed="rId2" cstate="print"/>
          <a:srcRect/>
          <a:stretch>
            <a:fillRect/>
          </a:stretch>
        </p:blipFill>
        <p:spPr>
          <a:xfrm>
            <a:off x="2209800" y="609600"/>
            <a:ext cx="4648200" cy="5715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10;shrieks 2.jpg                                                  0002D9A4Macintosh HD                   BCBC323F:"/>
          <p:cNvPicPr>
            <a:picLocks noGrp="1" noChangeAspect="1" noChangeArrowheads="1"/>
          </p:cNvPicPr>
          <p:nvPr>
            <p:ph/>
          </p:nvPr>
        </p:nvPicPr>
        <p:blipFill>
          <a:blip r:embed="rId2" cstate="print"/>
          <a:srcRect/>
          <a:stretch>
            <a:fillRect/>
          </a:stretch>
        </p:blipFill>
        <p:spPr>
          <a:xfrm>
            <a:off x="685800" y="766763"/>
            <a:ext cx="7772400" cy="5170487"/>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bb.jpg                                                         0002D9A4Macintosh HD                   BCBC323F:"/>
          <p:cNvPicPr>
            <a:picLocks noGrp="1" noChangeAspect="1" noChangeArrowheads="1"/>
          </p:cNvPicPr>
          <p:nvPr>
            <p:ph/>
          </p:nvPr>
        </p:nvPicPr>
        <p:blipFill>
          <a:blip r:embed="rId2" cstate="print"/>
          <a:srcRect/>
          <a:stretch>
            <a:fillRect/>
          </a:stretch>
        </p:blipFill>
        <p:spPr>
          <a:xfrm>
            <a:off x="906463" y="609600"/>
            <a:ext cx="7329487" cy="54864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delivery toys.jpg                                              0002D9A4Macintosh HD                   BCBC323F:"/>
          <p:cNvPicPr>
            <a:picLocks noGrp="1" noChangeAspect="1" noChangeArrowheads="1"/>
          </p:cNvPicPr>
          <p:nvPr>
            <p:ph/>
          </p:nvPr>
        </p:nvPicPr>
        <p:blipFill>
          <a:blip r:embed="rId2" cstate="print"/>
          <a:srcRect/>
          <a:stretch>
            <a:fillRect/>
          </a:stretch>
        </p:blipFill>
        <p:spPr>
          <a:xfrm>
            <a:off x="685800" y="762000"/>
            <a:ext cx="7772400" cy="5180013"/>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descr="&#10;injury.jpg                                                     0002D9A4Macintosh HD                   BCBC323F:"/>
          <p:cNvPicPr>
            <a:picLocks noGrp="1" noChangeAspect="1" noChangeArrowheads="1"/>
          </p:cNvPicPr>
          <p:nvPr>
            <p:ph/>
          </p:nvPr>
        </p:nvPicPr>
        <p:blipFill>
          <a:blip r:embed="rId2" cstate="print"/>
          <a:srcRect/>
          <a:stretch>
            <a:fillRect/>
          </a:stretch>
        </p:blipFill>
        <p:spPr>
          <a:xfrm>
            <a:off x="685800" y="1498600"/>
            <a:ext cx="7772400" cy="370681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Vocabulary Background</a:t>
            </a:r>
            <a:endParaRPr lang="en-US" dirty="0"/>
          </a:p>
        </p:txBody>
      </p:sp>
      <p:sp>
        <p:nvSpPr>
          <p:cNvPr id="3" name="Content Placeholder 2"/>
          <p:cNvSpPr>
            <a:spLocks noGrp="1"/>
          </p:cNvSpPr>
          <p:nvPr>
            <p:ph idx="1"/>
          </p:nvPr>
        </p:nvSpPr>
        <p:spPr/>
        <p:txBody>
          <a:bodyPr/>
          <a:lstStyle/>
          <a:p>
            <a:r>
              <a:rPr lang="en-US" dirty="0" smtClean="0"/>
              <a:t>National Reading Panel</a:t>
            </a:r>
            <a:endParaRPr lang="en-US" dirty="0" smtClean="0"/>
          </a:p>
          <a:p>
            <a:pPr>
              <a:buNone/>
            </a:pPr>
            <a:endParaRPr lang="en-US" dirty="0" smtClean="0"/>
          </a:p>
          <a:p>
            <a:pPr>
              <a:buNone/>
            </a:pPr>
            <a:endParaRPr lang="en-US" dirty="0" smtClean="0"/>
          </a:p>
          <a:p>
            <a:r>
              <a:rPr lang="en-US" dirty="0" smtClean="0"/>
              <a:t>Instruction</a:t>
            </a:r>
            <a:endParaRPr lang="en-US" dirty="0"/>
          </a:p>
          <a:p>
            <a:pPr lvl="1"/>
            <a:r>
              <a:rPr lang="en-US" dirty="0" smtClean="0"/>
              <a:t>Directly</a:t>
            </a:r>
          </a:p>
          <a:p>
            <a:pPr lvl="1"/>
            <a:r>
              <a:rPr lang="en-US" dirty="0" smtClean="0"/>
              <a:t>Indirectly</a:t>
            </a:r>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descr="mournful dog.jpg                                               0002D9A4Macintosh HD                   BCBC323F:"/>
          <p:cNvPicPr>
            <a:picLocks noGrp="1" noChangeAspect="1" noChangeArrowheads="1"/>
          </p:cNvPicPr>
          <p:nvPr>
            <p:ph/>
          </p:nvPr>
        </p:nvPicPr>
        <p:blipFill>
          <a:blip r:embed="rId2" cstate="print"/>
          <a:srcRect/>
          <a:stretch>
            <a:fillRect/>
          </a:stretch>
        </p:blipFill>
        <p:spPr>
          <a:xfrm>
            <a:off x="906463" y="609600"/>
            <a:ext cx="7329487" cy="548640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descr="decency.jpg                                                    0002D9A4Macintosh HD                   BCBC323F:"/>
          <p:cNvPicPr>
            <a:picLocks noGrp="1" noChangeAspect="1" noChangeArrowheads="1"/>
          </p:cNvPicPr>
          <p:nvPr>
            <p:ph/>
          </p:nvPr>
        </p:nvPicPr>
        <p:blipFill>
          <a:blip r:embed="rId2" cstate="print"/>
          <a:srcRect/>
          <a:stretch>
            <a:fillRect/>
          </a:stretch>
        </p:blipFill>
        <p:spPr>
          <a:xfrm>
            <a:off x="1531938" y="609600"/>
            <a:ext cx="6078537" cy="548640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descr="sympathy 1.jpg                                                 0002D9A4Macintosh HD                   BCBC323F:"/>
          <p:cNvPicPr>
            <a:picLocks noGrp="1" noChangeAspect="1" noChangeArrowheads="1"/>
          </p:cNvPicPr>
          <p:nvPr>
            <p:ph/>
          </p:nvPr>
        </p:nvPicPr>
        <p:blipFill>
          <a:blip r:embed="rId2" cstate="print"/>
          <a:srcRect/>
          <a:stretch>
            <a:fillRect/>
          </a:stretch>
        </p:blipFill>
        <p:spPr>
          <a:xfrm>
            <a:off x="1828800" y="609600"/>
            <a:ext cx="5486400" cy="5486400"/>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09600"/>
            <a:ext cx="7696200" cy="2895600"/>
          </a:xfrm>
        </p:spPr>
        <p:txBody>
          <a:bodyPr/>
          <a:lstStyle/>
          <a:p>
            <a:r>
              <a:rPr lang="en-US"/>
              <a:t>Now your teacher will go over the answers.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4-Fold Vocabulary</a:t>
            </a:r>
            <a:endParaRPr lang="en-US" dirty="0"/>
          </a:p>
        </p:txBody>
      </p:sp>
      <p:sp>
        <p:nvSpPr>
          <p:cNvPr id="3" name="Content Placeholder 2"/>
          <p:cNvSpPr>
            <a:spLocks noGrp="1"/>
          </p:cNvSpPr>
          <p:nvPr>
            <p:ph idx="1"/>
          </p:nvPr>
        </p:nvSpPr>
        <p:spPr/>
        <p:txBody>
          <a:bodyPr/>
          <a:lstStyle/>
          <a:p>
            <a:pPr>
              <a:buNone/>
            </a:pPr>
            <a:endParaRPr lang="en-US" b="1" dirty="0" smtClean="0"/>
          </a:p>
          <a:p>
            <a:pPr>
              <a:buNone/>
            </a:pPr>
            <a:endParaRPr lang="en-US" b="1" dirty="0" smtClean="0"/>
          </a:p>
          <a:p>
            <a:pPr>
              <a:buNone/>
            </a:pPr>
            <a:r>
              <a:rPr lang="en-US" b="1" dirty="0" smtClean="0"/>
              <a:t>Word	Definition	     Picture	      Sentence</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Word Maps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endParaRPr lang="en-US" dirty="0"/>
          </a:p>
        </p:txBody>
      </p:sp>
      <p:sp>
        <p:nvSpPr>
          <p:cNvPr id="4" name="TextBox 3"/>
          <p:cNvSpPr txBox="1"/>
          <p:nvPr/>
        </p:nvSpPr>
        <p:spPr>
          <a:xfrm>
            <a:off x="914400" y="1676400"/>
            <a:ext cx="7467600" cy="5078313"/>
          </a:xfrm>
          <a:prstGeom prst="rect">
            <a:avLst/>
          </a:prstGeom>
          <a:noFill/>
        </p:spPr>
        <p:txBody>
          <a:bodyPr wrap="square" rtlCol="0">
            <a:spAutoFit/>
          </a:bodyPr>
          <a:lstStyle/>
          <a:p>
            <a:r>
              <a:rPr lang="en-US" sz="3600" dirty="0" smtClean="0"/>
              <a:t>Word</a:t>
            </a:r>
          </a:p>
          <a:p>
            <a:endParaRPr lang="en-US" sz="3600" dirty="0" smtClean="0"/>
          </a:p>
          <a:p>
            <a:r>
              <a:rPr lang="en-US" sz="3600" dirty="0" smtClean="0"/>
              <a:t>In my own words</a:t>
            </a:r>
          </a:p>
          <a:p>
            <a:endParaRPr lang="en-US" sz="3600" dirty="0" smtClean="0"/>
          </a:p>
          <a:p>
            <a:r>
              <a:rPr lang="en-US" sz="3600" dirty="0" smtClean="0"/>
              <a:t>_________________ is the same</a:t>
            </a:r>
          </a:p>
          <a:p>
            <a:endParaRPr lang="en-US" sz="3600" dirty="0" smtClean="0"/>
          </a:p>
          <a:p>
            <a:r>
              <a:rPr lang="en-US" sz="3600" dirty="0" smtClean="0"/>
              <a:t>_________________ is the opposite</a:t>
            </a:r>
          </a:p>
          <a:p>
            <a:endParaRPr lang="en-US" sz="3600" dirty="0" smtClean="0"/>
          </a:p>
          <a:p>
            <a:r>
              <a:rPr lang="en-US" sz="3600" dirty="0" smtClean="0"/>
              <a:t>Picture</a:t>
            </a:r>
            <a:endParaRPr lang="en-US" sz="3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List/Group/Label</a:t>
            </a:r>
            <a:endParaRPr lang="en-US" dirty="0"/>
          </a:p>
        </p:txBody>
      </p:sp>
      <p:sp>
        <p:nvSpPr>
          <p:cNvPr id="3" name="Content Placeholder 2"/>
          <p:cNvSpPr>
            <a:spLocks noGrp="1"/>
          </p:cNvSpPr>
          <p:nvPr>
            <p:ph idx="1"/>
          </p:nvPr>
        </p:nvSpPr>
        <p:spPr/>
        <p:txBody>
          <a:bodyPr/>
          <a:lstStyle/>
          <a:p>
            <a:endParaRPr lang="en-US" smtClean="0"/>
          </a:p>
          <a:p>
            <a:endParaRPr lang="en-US" smtClean="0"/>
          </a:p>
          <a:p>
            <a:r>
              <a:rPr lang="en-US" smtClean="0"/>
              <a:t>Let’s look at the activity in your packet.</a:t>
            </a:r>
          </a:p>
          <a:p>
            <a:endParaRPr lang="en-US" smtClean="0"/>
          </a:p>
          <a:p>
            <a:r>
              <a:rPr lang="en-US" smtClean="0"/>
              <a:t>Can do OPEN or CLOSED Word Sort</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Vocabulary Websites</a:t>
            </a:r>
            <a:endParaRPr lang="en-US" sz="4800" dirty="0"/>
          </a:p>
        </p:txBody>
      </p:sp>
      <p:sp>
        <p:nvSpPr>
          <p:cNvPr id="3" name="Content Placeholder 2"/>
          <p:cNvSpPr>
            <a:spLocks noGrp="1"/>
          </p:cNvSpPr>
          <p:nvPr>
            <p:ph idx="1"/>
          </p:nvPr>
        </p:nvSpPr>
        <p:spPr/>
        <p:txBody>
          <a:bodyPr>
            <a:normAutofit/>
          </a:bodyPr>
          <a:lstStyle/>
          <a:p>
            <a:pPr>
              <a:buNone/>
            </a:pPr>
            <a:endParaRPr lang="en-US" sz="4800" dirty="0" smtClean="0"/>
          </a:p>
          <a:p>
            <a:pPr>
              <a:buNone/>
            </a:pPr>
            <a:endParaRPr lang="en-US" sz="4800" dirty="0" smtClean="0"/>
          </a:p>
          <a:p>
            <a:pPr algn="ctr">
              <a:buNone/>
            </a:pPr>
            <a:r>
              <a:rPr lang="en-US" sz="4800" dirty="0" smtClean="0"/>
              <a:t>Using Pictures for Vocabulary</a:t>
            </a:r>
            <a:endParaRPr lang="en-US" sz="4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Book Covers</a:t>
            </a:r>
            <a:endParaRPr lang="en-US" dirty="0"/>
          </a:p>
        </p:txBody>
      </p:sp>
      <p:sp>
        <p:nvSpPr>
          <p:cNvPr id="3" name="Subtitle 2"/>
          <p:cNvSpPr>
            <a:spLocks noGrp="1"/>
          </p:cNvSpPr>
          <p:nvPr>
            <p:ph type="subTitle" idx="1"/>
          </p:nvPr>
        </p:nvSpPr>
        <p:spPr/>
        <p:txBody>
          <a:bodyPr/>
          <a:lstStyle/>
          <a:p>
            <a:pPr algn="l"/>
            <a:endParaRPr lang="en-US" dirty="0" smtClean="0"/>
          </a:p>
          <a:p>
            <a:pPr algn="l"/>
            <a:r>
              <a:rPr lang="en-US" dirty="0" smtClean="0"/>
              <a:t>Use pictures of book covers and any vocabulary words studied.</a:t>
            </a:r>
          </a:p>
          <a:p>
            <a:pPr algn="l"/>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 Have, Who Has?</a:t>
            </a:r>
            <a:endParaRPr lang="en-US" dirty="0"/>
          </a:p>
        </p:txBody>
      </p:sp>
      <p:sp>
        <p:nvSpPr>
          <p:cNvPr id="3" name="Content Placeholder 2"/>
          <p:cNvSpPr>
            <a:spLocks noGrp="1"/>
          </p:cNvSpPr>
          <p:nvPr>
            <p:ph idx="1"/>
          </p:nvPr>
        </p:nvSpPr>
        <p:spPr/>
        <p:txBody>
          <a:bodyPr/>
          <a:lstStyle/>
          <a:p>
            <a:endParaRPr lang="en-US" dirty="0" smtClean="0"/>
          </a:p>
          <a:p>
            <a:r>
              <a:rPr lang="en-US" dirty="0" smtClean="0"/>
              <a:t>Great way to practice and/or review vocabulary.</a:t>
            </a:r>
          </a:p>
          <a:p>
            <a:endParaRPr lang="en-US" dirty="0" smtClean="0"/>
          </a:p>
          <a:p>
            <a:r>
              <a:rPr lang="en-US" dirty="0" smtClean="0"/>
              <a:t>Students are </a:t>
            </a:r>
            <a:r>
              <a:rPr lang="en-US" smtClean="0"/>
              <a:t>actively involved.</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Technology and Vocabulary</a:t>
            </a:r>
            <a:endParaRPr lang="en-US" dirty="0"/>
          </a:p>
        </p:txBody>
      </p:sp>
      <p:sp>
        <p:nvSpPr>
          <p:cNvPr id="3" name="Content Placeholder 2"/>
          <p:cNvSpPr>
            <a:spLocks noGrp="1"/>
          </p:cNvSpPr>
          <p:nvPr>
            <p:ph idx="1"/>
          </p:nvPr>
        </p:nvSpPr>
        <p:spPr/>
        <p:txBody>
          <a:bodyPr/>
          <a:lstStyle/>
          <a:p>
            <a:r>
              <a:rPr lang="en-US" dirty="0" smtClean="0"/>
              <a:t>4 critical elements</a:t>
            </a:r>
          </a:p>
          <a:p>
            <a:pPr lvl="1"/>
            <a:r>
              <a:rPr lang="en-US" dirty="0" smtClean="0"/>
              <a:t>Wide reading</a:t>
            </a:r>
          </a:p>
          <a:p>
            <a:pPr lvl="1"/>
            <a:endParaRPr lang="en-US" dirty="0" smtClean="0"/>
          </a:p>
          <a:p>
            <a:pPr lvl="1"/>
            <a:r>
              <a:rPr lang="en-US" dirty="0" smtClean="0"/>
              <a:t>Teaching individual words</a:t>
            </a:r>
          </a:p>
          <a:p>
            <a:pPr lvl="1"/>
            <a:endParaRPr lang="en-US" dirty="0" smtClean="0"/>
          </a:p>
          <a:p>
            <a:pPr lvl="1"/>
            <a:r>
              <a:rPr lang="en-US" dirty="0" smtClean="0"/>
              <a:t>Teaching  word learning strategies</a:t>
            </a:r>
          </a:p>
          <a:p>
            <a:pPr lvl="1"/>
            <a:endParaRPr lang="en-US" dirty="0" smtClean="0"/>
          </a:p>
          <a:p>
            <a:pPr lvl="1"/>
            <a:r>
              <a:rPr lang="en-US" dirty="0" smtClean="0"/>
              <a:t>Fostering word consciousness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Kerry Stephenson</a:t>
            </a:r>
            <a:endParaRPr lang="en-US" dirty="0"/>
          </a:p>
        </p:txBody>
      </p:sp>
      <p:sp>
        <p:nvSpPr>
          <p:cNvPr id="3" name="Content Placeholder 2"/>
          <p:cNvSpPr>
            <a:spLocks noGrp="1"/>
          </p:cNvSpPr>
          <p:nvPr>
            <p:ph idx="1"/>
          </p:nvPr>
        </p:nvSpPr>
        <p:spPr/>
        <p:txBody>
          <a:bodyPr>
            <a:normAutofit/>
          </a:bodyPr>
          <a:lstStyle/>
          <a:p>
            <a:pPr>
              <a:buNone/>
            </a:pPr>
            <a:endParaRPr lang="en-US" sz="4400" dirty="0" smtClean="0"/>
          </a:p>
          <a:p>
            <a:pPr>
              <a:buNone/>
            </a:pPr>
            <a:endParaRPr lang="en-US" sz="4400" dirty="0" smtClean="0"/>
          </a:p>
          <a:p>
            <a:pPr>
              <a:buNone/>
            </a:pPr>
            <a:r>
              <a:rPr lang="en-US" sz="4400" dirty="0" smtClean="0"/>
              <a:t>kerryrstephenson@gmail.com</a:t>
            </a:r>
            <a:endParaRPr lang="en-US" sz="4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You Try It!</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pPr algn="ctr"/>
            <a:r>
              <a:rPr lang="en-US" sz="4400" dirty="0" smtClean="0"/>
              <a:t>Shiloh</a:t>
            </a:r>
            <a:endParaRPr lang="en-US" sz="4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609600"/>
            <a:ext cx="9144000" cy="5791200"/>
          </a:xfrm>
        </p:spPr>
        <p:txBody>
          <a:bodyPr>
            <a:normAutofit fontScale="90000"/>
          </a:bodyPr>
          <a:lstStyle/>
          <a:p>
            <a:r>
              <a:rPr lang="en-US" sz="4000" b="1" dirty="0"/>
              <a:t>DIRECTIONS:</a:t>
            </a:r>
            <a:br>
              <a:rPr lang="en-US" sz="4000" b="1" dirty="0"/>
            </a:br>
            <a:r>
              <a:rPr lang="en-US" sz="4000" b="1" dirty="0"/>
              <a:t>Number your paper 1-8.</a:t>
            </a:r>
            <a:br>
              <a:rPr lang="en-US" sz="4000" b="1" dirty="0"/>
            </a:br>
            <a:r>
              <a:rPr lang="en-US" sz="4000" b="1" dirty="0"/>
              <a:t>Read the sentence and study the picture for each slide.  Write the vocabulary word in italics by each number.  Think about the meaning of the word using context clues and picture. As a group, come up with a “kid friendly” meaning.  Write it down next to the word.   Last, decide on the part of speech for that word as it is used in the sentence.</a:t>
            </a:r>
            <a:br>
              <a:rPr lang="en-US" sz="4000" b="1" dirty="0"/>
            </a:b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6600" b="1">
                <a:latin typeface="Chalkboard" charset="0"/>
              </a:rPr>
              <a:t>shrieks</a:t>
            </a:r>
            <a:endParaRPr lang="en-US"/>
          </a:p>
        </p:txBody>
      </p:sp>
      <p:sp>
        <p:nvSpPr>
          <p:cNvPr id="4099" name="Rectangle 3"/>
          <p:cNvSpPr>
            <a:spLocks noGrp="1" noChangeArrowheads="1"/>
          </p:cNvSpPr>
          <p:nvPr>
            <p:ph type="body" sz="half" idx="1"/>
          </p:nvPr>
        </p:nvSpPr>
        <p:spPr>
          <a:xfrm>
            <a:off x="0" y="1828800"/>
            <a:ext cx="4267200" cy="4648200"/>
          </a:xfrm>
        </p:spPr>
        <p:txBody>
          <a:bodyPr>
            <a:normAutofit fontScale="92500"/>
          </a:bodyPr>
          <a:lstStyle/>
          <a:p>
            <a:pPr>
              <a:buFontTx/>
              <a:buNone/>
            </a:pPr>
            <a:r>
              <a:rPr lang="en-US" sz="2400"/>
              <a:t>    </a:t>
            </a:r>
            <a:r>
              <a:rPr lang="en-US" sz="3600"/>
              <a:t>After winning the tennis match by one point, the victor broke out in </a:t>
            </a:r>
            <a:r>
              <a:rPr lang="en-US" sz="3600" b="1" i="1"/>
              <a:t>shrieks</a:t>
            </a:r>
            <a:r>
              <a:rPr lang="en-US" sz="3600"/>
              <a:t> that could be heard across the court and into the stands.</a:t>
            </a:r>
            <a:endParaRPr lang="en-US" sz="2400"/>
          </a:p>
        </p:txBody>
      </p:sp>
      <p:pic>
        <p:nvPicPr>
          <p:cNvPr id="4103" name="Picture 7" descr="&#10;shrieks 3.jpg                                                  0002D9A4Macintosh HD                   BCBC323F:"/>
          <p:cNvPicPr>
            <a:picLocks noGrp="1" noChangeAspect="1" noChangeArrowheads="1"/>
          </p:cNvPicPr>
          <p:nvPr>
            <p:ph sz="half" idx="2"/>
          </p:nvPr>
        </p:nvPicPr>
        <p:blipFill>
          <a:blip r:embed="rId2" cstate="print"/>
          <a:srcRect/>
          <a:stretch>
            <a:fillRect/>
          </a:stretch>
        </p:blipFill>
        <p:spPr>
          <a:xfrm>
            <a:off x="4800600" y="2286000"/>
            <a:ext cx="4038600" cy="32004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 </a:t>
            </a:r>
            <a:r>
              <a:rPr lang="en-US" sz="5400" b="1">
                <a:latin typeface="Chalkboard" charset="0"/>
              </a:rPr>
              <a:t>bulletin board</a:t>
            </a:r>
            <a:endParaRPr lang="en-US"/>
          </a:p>
        </p:txBody>
      </p:sp>
      <p:sp>
        <p:nvSpPr>
          <p:cNvPr id="5124" name="Rectangle 4"/>
          <p:cNvSpPr>
            <a:spLocks noGrp="1" noChangeArrowheads="1"/>
          </p:cNvSpPr>
          <p:nvPr>
            <p:ph type="body" sz="half" idx="2"/>
          </p:nvPr>
        </p:nvSpPr>
        <p:spPr>
          <a:xfrm>
            <a:off x="4648200" y="1981200"/>
            <a:ext cx="4191000" cy="4114800"/>
          </a:xfrm>
        </p:spPr>
        <p:txBody>
          <a:bodyPr>
            <a:normAutofit fontScale="92500"/>
          </a:bodyPr>
          <a:lstStyle/>
          <a:p>
            <a:pPr>
              <a:buFontTx/>
              <a:buNone/>
            </a:pPr>
            <a:r>
              <a:rPr lang="en-US" sz="2400"/>
              <a:t>    </a:t>
            </a:r>
            <a:r>
              <a:rPr lang="en-US" sz="3600"/>
              <a:t>Mother left a message attached to the </a:t>
            </a:r>
            <a:r>
              <a:rPr lang="en-US" sz="3600" b="1" i="1"/>
              <a:t>bulletin board</a:t>
            </a:r>
            <a:r>
              <a:rPr lang="en-US" sz="3600"/>
              <a:t> as a reminder for Charlie to do his homework after school</a:t>
            </a:r>
            <a:r>
              <a:rPr lang="en-US" sz="2400"/>
              <a:t>.</a:t>
            </a:r>
          </a:p>
        </p:txBody>
      </p:sp>
      <p:pic>
        <p:nvPicPr>
          <p:cNvPr id="5125" name="Picture 5" descr="bulletin b.jpg                                                 0002D9A4Macintosh HD                   BCBC323F:"/>
          <p:cNvPicPr>
            <a:picLocks noGrp="1" noChangeAspect="1" noChangeArrowheads="1"/>
          </p:cNvPicPr>
          <p:nvPr>
            <p:ph sz="half" idx="1"/>
          </p:nvPr>
        </p:nvPicPr>
        <p:blipFill>
          <a:blip r:embed="rId2" cstate="print"/>
          <a:srcRect/>
          <a:stretch>
            <a:fillRect/>
          </a:stretch>
        </p:blipFill>
        <p:spPr>
          <a:xfrm>
            <a:off x="304800" y="2362200"/>
            <a:ext cx="4191000" cy="34290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6000" b="1">
                <a:latin typeface="Chalkboard" charset="0"/>
              </a:rPr>
              <a:t>mournful</a:t>
            </a:r>
            <a:endParaRPr lang="en-US"/>
          </a:p>
        </p:txBody>
      </p:sp>
      <p:sp>
        <p:nvSpPr>
          <p:cNvPr id="6147" name="Rectangle 3"/>
          <p:cNvSpPr>
            <a:spLocks noGrp="1" noChangeArrowheads="1"/>
          </p:cNvSpPr>
          <p:nvPr>
            <p:ph type="body" sz="half" idx="1"/>
          </p:nvPr>
        </p:nvSpPr>
        <p:spPr>
          <a:xfrm>
            <a:off x="381000" y="1828800"/>
            <a:ext cx="4114800" cy="4343400"/>
          </a:xfrm>
        </p:spPr>
        <p:txBody>
          <a:bodyPr>
            <a:normAutofit fontScale="92500" lnSpcReduction="20000"/>
          </a:bodyPr>
          <a:lstStyle/>
          <a:p>
            <a:pPr>
              <a:buFontTx/>
              <a:buNone/>
            </a:pPr>
            <a:r>
              <a:rPr lang="en-US" sz="2400"/>
              <a:t>    </a:t>
            </a:r>
            <a:r>
              <a:rPr lang="en-US" sz="3600"/>
              <a:t>Sarah’s best friend consoled her as she covered her face with her hand and </a:t>
            </a:r>
            <a:r>
              <a:rPr lang="en-US" sz="3600" b="1" i="1"/>
              <a:t>mournful</a:t>
            </a:r>
            <a:r>
              <a:rPr lang="en-US" sz="3600"/>
              <a:t> weeping flooded down her face.</a:t>
            </a:r>
          </a:p>
        </p:txBody>
      </p:sp>
      <p:pic>
        <p:nvPicPr>
          <p:cNvPr id="6149" name="Picture 5" descr="mournful 2.jpg                                                 0002D9A4Macintosh HD                   BCBC323F:"/>
          <p:cNvPicPr>
            <a:picLocks noGrp="1" noChangeAspect="1" noChangeArrowheads="1"/>
          </p:cNvPicPr>
          <p:nvPr>
            <p:ph sz="half" idx="2"/>
          </p:nvPr>
        </p:nvPicPr>
        <p:blipFill>
          <a:blip r:embed="rId2" cstate="print"/>
          <a:srcRect/>
          <a:stretch>
            <a:fillRect/>
          </a:stretch>
        </p:blipFill>
        <p:spPr>
          <a:xfrm>
            <a:off x="4648200" y="2514600"/>
            <a:ext cx="4267200" cy="29718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6600" b="1">
                <a:latin typeface="Chalkboard" charset="0"/>
              </a:rPr>
              <a:t>injury</a:t>
            </a:r>
            <a:endParaRPr lang="en-US"/>
          </a:p>
        </p:txBody>
      </p:sp>
      <p:sp>
        <p:nvSpPr>
          <p:cNvPr id="7172" name="Rectangle 4"/>
          <p:cNvSpPr>
            <a:spLocks noGrp="1" noChangeArrowheads="1"/>
          </p:cNvSpPr>
          <p:nvPr>
            <p:ph type="body" sz="half" idx="2"/>
          </p:nvPr>
        </p:nvSpPr>
        <p:spPr>
          <a:xfrm>
            <a:off x="4648200" y="1981200"/>
            <a:ext cx="4267200" cy="4114800"/>
          </a:xfrm>
        </p:spPr>
        <p:txBody>
          <a:bodyPr>
            <a:normAutofit fontScale="92500"/>
          </a:bodyPr>
          <a:lstStyle/>
          <a:p>
            <a:pPr>
              <a:buFontTx/>
              <a:buNone/>
            </a:pPr>
            <a:r>
              <a:rPr lang="en-US" sz="2400"/>
              <a:t>    </a:t>
            </a:r>
            <a:r>
              <a:rPr lang="en-US" sz="3600"/>
              <a:t>After an </a:t>
            </a:r>
            <a:r>
              <a:rPr lang="en-US" sz="3600" b="1" i="1"/>
              <a:t>injury</a:t>
            </a:r>
            <a:r>
              <a:rPr lang="en-US" sz="3600"/>
              <a:t> to the ankle, first rest the foot, then put ice on it followed by wrapping it with a tight bandage and then elevating it.</a:t>
            </a:r>
          </a:p>
        </p:txBody>
      </p:sp>
      <p:pic>
        <p:nvPicPr>
          <p:cNvPr id="7173" name="Picture 5" descr="injury 1.jpg                                                   0002D9A4Macintosh HD                   BCBC323F:"/>
          <p:cNvPicPr>
            <a:picLocks noGrp="1" noChangeAspect="1" noChangeArrowheads="1"/>
          </p:cNvPicPr>
          <p:nvPr>
            <p:ph sz="half" idx="1"/>
          </p:nvPr>
        </p:nvPicPr>
        <p:blipFill>
          <a:blip r:embed="rId2" cstate="print"/>
          <a:srcRect/>
          <a:stretch>
            <a:fillRect/>
          </a:stretch>
        </p:blipFill>
        <p:spPr>
          <a:xfrm>
            <a:off x="457200" y="2514600"/>
            <a:ext cx="4038600" cy="304800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62</TotalTime>
  <Words>369</Words>
  <Application>Microsoft Office PowerPoint</Application>
  <PresentationFormat>On-screen Show (4:3)</PresentationFormat>
  <Paragraphs>81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Verve</vt:lpstr>
      <vt:lpstr>Vocabulary Matters</vt:lpstr>
      <vt:lpstr>Vocabulary Background</vt:lpstr>
      <vt:lpstr>Technology and Vocabulary</vt:lpstr>
      <vt:lpstr>You Try It!</vt:lpstr>
      <vt:lpstr>DIRECTIONS: Number your paper 1-8. Read the sentence and study the picture for each slide.  Write the vocabulary word in italics by each number.  Think about the meaning of the word using context clues and picture. As a group, come up with a “kid friendly” meaning.  Write it down next to the word.   Last, decide on the part of speech for that word as it is used in the sentence. </vt:lpstr>
      <vt:lpstr>shrieks</vt:lpstr>
      <vt:lpstr> bulletin board</vt:lpstr>
      <vt:lpstr>mournful</vt:lpstr>
      <vt:lpstr>injury</vt:lpstr>
      <vt:lpstr>slurp</vt:lpstr>
      <vt:lpstr>delivering</vt:lpstr>
      <vt:lpstr>decency</vt:lpstr>
      <vt:lpstr>sympathy</vt:lpstr>
      <vt:lpstr>Think you know all of your vocabulary now?  Let’s find out.  Number your paper again from 1 to 8.  Look at each of these pictures and write the vocabulary word that you think best describes the picture.  </vt:lpstr>
      <vt:lpstr>Slide 15</vt:lpstr>
      <vt:lpstr>Slide 16</vt:lpstr>
      <vt:lpstr>Slide 17</vt:lpstr>
      <vt:lpstr>Slide 18</vt:lpstr>
      <vt:lpstr>Slide 19</vt:lpstr>
      <vt:lpstr>Slide 20</vt:lpstr>
      <vt:lpstr>Slide 21</vt:lpstr>
      <vt:lpstr>Slide 22</vt:lpstr>
      <vt:lpstr>Now your teacher will go over the answers.  </vt:lpstr>
      <vt:lpstr>4-Fold Vocabulary</vt:lpstr>
      <vt:lpstr>Word Maps</vt:lpstr>
      <vt:lpstr>List/Group/Label</vt:lpstr>
      <vt:lpstr>Vocabulary Websites</vt:lpstr>
      <vt:lpstr>Book Covers</vt:lpstr>
      <vt:lpstr>I Have, Who Has?</vt:lpstr>
      <vt:lpstr>Kerry Stephenson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Highly Effective Strategies for Vocabulary Instruction</dc:title>
  <dc:creator>Kerry</dc:creator>
  <cp:lastModifiedBy>Kerry</cp:lastModifiedBy>
  <cp:revision>12</cp:revision>
  <dcterms:created xsi:type="dcterms:W3CDTF">2011-02-19T22:42:05Z</dcterms:created>
  <dcterms:modified xsi:type="dcterms:W3CDTF">2012-02-16T01:57:34Z</dcterms:modified>
</cp:coreProperties>
</file>